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7.jpeg" ContentType="image/jpeg"/>
  <Override PartName="/ppt/media/image24.png" ContentType="image/png"/>
  <Override PartName="/ppt/media/image23.jpeg" ContentType="image/jpeg"/>
  <Override PartName="/ppt/media/image1.jpeg" ContentType="image/jpeg"/>
  <Override PartName="/ppt/media/image10.png" ContentType="image/png"/>
  <Override PartName="/ppt/media/image3.png" ContentType="image/png"/>
  <Override PartName="/ppt/media/image12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28.png" ContentType="image/png"/>
  <Override PartName="/ppt/media/image11.jpeg" ContentType="image/jpeg"/>
  <Override PartName="/ppt/media/image30.png" ContentType="image/png"/>
  <Override PartName="/ppt/media/image13.png" ContentType="image/png"/>
  <Override PartName="/ppt/media/image31.jpeg" ContentType="image/jpeg"/>
  <Override PartName="/ppt/media/image32.jpeg" ContentType="image/jpeg"/>
  <Override PartName="/ppt/media/image8.png" ContentType="image/png"/>
  <Override PartName="/ppt/media/image17.png" ContentType="image/png"/>
  <Override PartName="/ppt/media/image33.jpeg" ContentType="image/jpeg"/>
  <Override PartName="/ppt/media/image34.png" ContentType="image/png"/>
  <Override PartName="/ppt/media/image7.png" ContentType="image/png"/>
  <Override PartName="/ppt/media/image16.png" ContentType="image/png"/>
  <Override PartName="/ppt/media/image25.png" ContentType="image/png"/>
  <Override PartName="/ppt/media/image2.wmf" ContentType="image/x-wmf"/>
  <Override PartName="/ppt/media/image6.png" ContentType="image/png"/>
  <Override PartName="/ppt/media/image15.png" ContentType="image/png"/>
  <Override PartName="/ppt/media/image5.wmf" ContentType="image/x-wmf"/>
  <Override PartName="/ppt/media/image29.png" ContentType="image/png"/>
  <Override PartName="/ppt/media/image14.png" ContentType="image/png"/>
  <Override PartName="/ppt/media/image4.jpeg" ContentType="image/jpeg"/>
  <Override PartName="/ppt/media/image26.jpeg" ContentType="image/jpeg"/>
  <Override PartName="/ppt/media/image19.jpeg" ContentType="image/jpeg"/>
  <Override PartName="/ppt/media/image21.jpeg" ContentType="image/jpeg"/>
  <Override PartName="/ppt/media/image22.jpeg" ContentType="image/jpeg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2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3588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" name=""/>
          <p:cNvSpPr/>
          <p:nvPr/>
        </p:nvSpPr>
        <p:spPr>
          <a:xfrm>
            <a:off x="0" y="0"/>
            <a:ext cx="6858000" cy="9144000"/>
          </a:xfrm>
          <a:custGeom>
            <a:avLst/>
            <a:gdLst>
              <a:gd name="textAreaLeft" fmla="*/ 360 w 6858000"/>
              <a:gd name="textAreaRight" fmla="*/ 6857640 w 6858000"/>
              <a:gd name="textAreaTop" fmla="*/ 360 h 9144000"/>
              <a:gd name="textAreaBottom" fmla="*/ 9143640 h 9144000"/>
            </a:gdLst>
            <a:ahLst/>
            <a:rect l="textAreaLeft" t="textAreaTop" r="textAreaRight" b="textAreaBottom"/>
            <a:pathLst>
              <a:path w="21600" h="28800">
                <a:moveTo>
                  <a:pt x="5" y="0"/>
                </a:moveTo>
                <a:arcTo wR="5" hR="5" stAng="16200000" swAng="-5400000"/>
                <a:lnTo>
                  <a:pt x="0" y="28795"/>
                </a:lnTo>
                <a:arcTo wR="5" hR="5" stAng="10800000" swAng="-5400000"/>
                <a:lnTo>
                  <a:pt x="21595" y="28800"/>
                </a:lnTo>
                <a:arcTo wR="5" hR="5" stAng="5400000" swAng="-5400000"/>
                <a:lnTo>
                  <a:pt x="21600" y="5"/>
                </a:lnTo>
                <a:arcTo wR="5" hR="5" stAng="0" swAng="-5400000"/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3" name=""/>
          <p:cNvSpPr/>
          <p:nvPr/>
        </p:nvSpPr>
        <p:spPr>
          <a:xfrm>
            <a:off x="0" y="0"/>
            <a:ext cx="6858000" cy="9144000"/>
          </a:xfrm>
          <a:custGeom>
            <a:avLst/>
            <a:gdLst>
              <a:gd name="textAreaLeft" fmla="*/ 360 w 6858000"/>
              <a:gd name="textAreaRight" fmla="*/ 6857640 w 6858000"/>
              <a:gd name="textAreaTop" fmla="*/ 360 h 9144000"/>
              <a:gd name="textAreaBottom" fmla="*/ 9143640 h 9144000"/>
            </a:gdLst>
            <a:ahLst/>
            <a:rect l="textAreaLeft" t="textAreaTop" r="textAreaRight" b="textAreaBottom"/>
            <a:pathLst>
              <a:path w="21600" h="28800">
                <a:moveTo>
                  <a:pt x="5" y="0"/>
                </a:moveTo>
                <a:arcTo wR="5" hR="5" stAng="16200000" swAng="-5400000"/>
                <a:lnTo>
                  <a:pt x="0" y="28795"/>
                </a:lnTo>
                <a:arcTo wR="5" hR="5" stAng="10800000" swAng="-5400000"/>
                <a:lnTo>
                  <a:pt x="21595" y="28800"/>
                </a:lnTo>
                <a:arcTo wR="5" hR="5" stAng="5400000" swAng="-5400000"/>
                <a:lnTo>
                  <a:pt x="21600" y="5"/>
                </a:lnTo>
                <a:arcTo wR="5" hR="5" stAng="0" swAng="-5400000"/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4" name=""/>
          <p:cNvSpPr/>
          <p:nvPr/>
        </p:nvSpPr>
        <p:spPr>
          <a:xfrm>
            <a:off x="0" y="0"/>
            <a:ext cx="6858000" cy="9144000"/>
          </a:xfrm>
          <a:custGeom>
            <a:avLst/>
            <a:gdLst>
              <a:gd name="textAreaLeft" fmla="*/ 360 w 6858000"/>
              <a:gd name="textAreaRight" fmla="*/ 6857640 w 6858000"/>
              <a:gd name="textAreaTop" fmla="*/ 360 h 9144000"/>
              <a:gd name="textAreaBottom" fmla="*/ 9143640 h 9144000"/>
            </a:gdLst>
            <a:ahLst/>
            <a:rect l="textAreaLeft" t="textAreaTop" r="textAreaRight" b="textAreaBottom"/>
            <a:pathLst>
              <a:path w="21600" h="28800">
                <a:moveTo>
                  <a:pt x="5" y="0"/>
                </a:moveTo>
                <a:arcTo wR="5" hR="5" stAng="16200000" swAng="-5400000"/>
                <a:lnTo>
                  <a:pt x="0" y="28795"/>
                </a:lnTo>
                <a:arcTo wR="5" hR="5" stAng="10800000" swAng="-5400000"/>
                <a:lnTo>
                  <a:pt x="21595" y="28800"/>
                </a:lnTo>
                <a:arcTo wR="5" hR="5" stAng="5400000" swAng="-5400000"/>
                <a:lnTo>
                  <a:pt x="21600" y="5"/>
                </a:lnTo>
                <a:arcTo wR="5" hR="5" stAng="0" swAng="-5400000"/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5" name=""/>
          <p:cNvSpPr/>
          <p:nvPr/>
        </p:nvSpPr>
        <p:spPr>
          <a:xfrm>
            <a:off x="0" y="0"/>
            <a:ext cx="6858000" cy="9144000"/>
          </a:xfrm>
          <a:custGeom>
            <a:avLst/>
            <a:gdLst>
              <a:gd name="textAreaLeft" fmla="*/ 360 w 6858000"/>
              <a:gd name="textAreaRight" fmla="*/ 6857640 w 6858000"/>
              <a:gd name="textAreaTop" fmla="*/ 360 h 9144000"/>
              <a:gd name="textAreaBottom" fmla="*/ 9143640 h 9144000"/>
            </a:gdLst>
            <a:ahLst/>
            <a:rect l="textAreaLeft" t="textAreaTop" r="textAreaRight" b="textAreaBottom"/>
            <a:pathLst>
              <a:path w="21600" h="28800">
                <a:moveTo>
                  <a:pt x="5" y="0"/>
                </a:moveTo>
                <a:arcTo wR="5" hR="5" stAng="16200000" swAng="-5400000"/>
                <a:lnTo>
                  <a:pt x="0" y="28795"/>
                </a:lnTo>
                <a:arcTo wR="5" hR="5" stAng="10800000" swAng="-5400000"/>
                <a:lnTo>
                  <a:pt x="21595" y="28800"/>
                </a:lnTo>
                <a:arcTo wR="5" hR="5" stAng="5400000" swAng="-5400000"/>
                <a:lnTo>
                  <a:pt x="21600" y="5"/>
                </a:lnTo>
                <a:arcTo wR="5" hR="5" stAng="0" swAng="-5400000"/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6" name=""/>
          <p:cNvSpPr/>
          <p:nvPr/>
        </p:nvSpPr>
        <p:spPr>
          <a:xfrm>
            <a:off x="0" y="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dt" idx="10"/>
          </p:nvPr>
        </p:nvSpPr>
        <p:spPr>
          <a:xfrm>
            <a:off x="3884400" y="-360"/>
            <a:ext cx="2965320" cy="45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000000"/>
                </a:solidFill>
                <a:latin typeface="Calibri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Calibri"/>
                <a:ea typeface="Segoe UI"/>
              </a:rPr>
              <a:t>&lt;date/time&gt;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Img"/>
          </p:nvPr>
        </p:nvSpPr>
        <p:spPr>
          <a:xfrm>
            <a:off x="685800" y="1142640"/>
            <a:ext cx="5479920" cy="30798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txBody>
          <a:bodyPr lIns="90000" rIns="90000" tIns="46800" bIns="46800" anchor="ctr">
            <a:noAutofit/>
          </a:bodyPr>
          <a:p>
            <a:pPr indent="0">
              <a:lnSpc>
                <a:spcPct val="9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4400" spc="-1" strike="noStrike">
                <a:solidFill>
                  <a:srgbClr val="a6b727"/>
                </a:solidFill>
                <a:latin typeface="Corbel"/>
              </a:rPr>
              <a:t>Click to move the slide</a:t>
            </a:r>
            <a:endParaRPr b="0" lang="ru-RU" sz="44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85800" y="4400280"/>
            <a:ext cx="5479920" cy="359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Times New Roman"/>
              </a:rPr>
              <a:t>Click to edit the notes format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"/>
          <p:cNvSpPr/>
          <p:nvPr/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11"/>
          </p:nvPr>
        </p:nvSpPr>
        <p:spPr>
          <a:xfrm>
            <a:off x="3884400" y="8685360"/>
            <a:ext cx="2965320" cy="45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000000"/>
                </a:solidFill>
                <a:latin typeface="Calibri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0B895378-6E36-4084-A453-2550D503387E}" type="slidenum">
              <a:rPr b="0" lang="ru-RU" sz="1200" spc="-1" strike="noStrike">
                <a:solidFill>
                  <a:srgbClr val="000000"/>
                </a:solidFill>
                <a:latin typeface="Calibri"/>
                <a:ea typeface="Segoe U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400" cy="308628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440028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"/>
          <p:cNvSpPr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E6D490FD-B423-4A4B-89A4-D401315F5222}" type="slidenum">
              <a:rPr b="0" lang="ru-RU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7" name=""/>
          <p:cNvSpPr/>
          <p:nvPr/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400" cy="308628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28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"/>
          <p:cNvSpPr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0913628E-78BF-4AAB-8FA3-BE4A62AC0EC6}" type="slidenum">
              <a:rPr b="0" lang="ru-RU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3" name=""/>
          <p:cNvSpPr/>
          <p:nvPr/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400" cy="3086280"/>
          </a:xfrm>
          <a:prstGeom prst="rect">
            <a:avLst/>
          </a:prstGeom>
          <a:ln w="0">
            <a:noFill/>
          </a:ln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28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"/>
          <p:cNvSpPr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87EDB737-1778-4C7B-9147-49CE673E0E3A}" type="slidenum">
              <a:rPr b="0" lang="ru-RU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1" name=""/>
          <p:cNvSpPr/>
          <p:nvPr/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400" cy="3086280"/>
          </a:xfrm>
          <a:prstGeom prst="rect">
            <a:avLst/>
          </a:prstGeom>
          <a:ln w="0">
            <a:noFill/>
          </a:ln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28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"/>
          <p:cNvSpPr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56F527DB-DD71-4FE3-ABB7-A0DE293D765B}" type="slidenum">
              <a:rPr b="0" lang="ru-RU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7" name=""/>
          <p:cNvSpPr/>
          <p:nvPr/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400" cy="308628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40028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"/>
          <p:cNvSpPr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D15C7822-EAE7-418E-BE57-10026A1F9327}" type="slidenum">
              <a:rPr b="0" lang="ru-RU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5" name=""/>
          <p:cNvSpPr/>
          <p:nvPr/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400" cy="308628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28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spcBef>
                <a:spcPts val="451"/>
              </a:spcBef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"/>
          <p:cNvSpPr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0ABDB7DE-B48A-485D-A927-655E8602510E}" type="slidenum">
              <a:rPr b="0" lang="ru-RU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9" name=""/>
          <p:cNvSpPr/>
          <p:nvPr/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C4A48C-A4B5-46B9-A2CF-D7DB88A149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1FCEA4-993B-48CA-950C-BE66E9F893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231840" y="244440"/>
            <a:ext cx="11723760" cy="6377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142640" y="609120"/>
            <a:ext cx="9869400" cy="134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>
              <a:lnSpc>
                <a:spcPct val="9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4400" spc="-1" strike="noStrike">
                <a:solidFill>
                  <a:srgbClr val="a6b727"/>
                </a:solidFill>
                <a:latin typeface="Corbel"/>
              </a:rPr>
              <a:t>Click to edit the title text format</a:t>
            </a:r>
            <a:endParaRPr b="0" lang="ru-RU" sz="44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143000" y="2057040"/>
            <a:ext cx="9866160" cy="403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rmAutofit/>
          </a:bodyPr>
          <a:p>
            <a:pPr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Click to edit the outline text format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1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Second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2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Third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3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Fourth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4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Fifth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5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Sixth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6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Seventh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1142640" y="6224760"/>
            <a:ext cx="23223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lstStyle>
            <a:lvl1pPr indent="0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defRPr>
            </a:lvl1pPr>
          </a:lstStyle>
          <a:p>
            <a:pPr indent="0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rPr>
              <a:t>01.06.24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949560" y="6224760"/>
            <a:ext cx="4710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Segoe UI"/>
              </a:rPr>
              <a:t>              </a:t>
            </a:r>
            <a:endParaRPr b="0" lang="ru-RU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9329400" y="6224760"/>
            <a:ext cx="170028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ABD8FD9C-67DB-4E5B-80FC-0D22B824AAD0}" type="slidenum">
              <a: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231840" y="244440"/>
            <a:ext cx="11723760" cy="6377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" name=""/>
          <p:cNvSpPr/>
          <p:nvPr/>
        </p:nvSpPr>
        <p:spPr>
          <a:xfrm>
            <a:off x="231840" y="244440"/>
            <a:ext cx="11723760" cy="6377040"/>
          </a:xfrm>
          <a:prstGeom prst="rect">
            <a:avLst/>
          </a:prstGeom>
          <a:solidFill>
            <a:srgbClr val="a6b727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" name=""/>
          <p:cNvSpPr/>
          <p:nvPr/>
        </p:nvSpPr>
        <p:spPr>
          <a:xfrm>
            <a:off x="1978200" y="3733920"/>
            <a:ext cx="8229600" cy="1440"/>
          </a:xfrm>
          <a:prstGeom prst="line">
            <a:avLst/>
          </a:prstGeom>
          <a:ln w="10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5360" bIns="-4536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2640" y="609120"/>
            <a:ext cx="9869400" cy="134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>
              <a:lnSpc>
                <a:spcPct val="9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4400" spc="-1" strike="noStrike">
                <a:solidFill>
                  <a:srgbClr val="a6b727"/>
                </a:solidFill>
                <a:latin typeface="Corbel"/>
              </a:rPr>
              <a:t>Click to edit the title text format</a:t>
            </a:r>
            <a:endParaRPr b="0" lang="ru-RU" sz="44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3000" y="2057040"/>
            <a:ext cx="9866160" cy="403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rmAutofit/>
          </a:bodyPr>
          <a:p>
            <a:pPr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Click to edit the outline text format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1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Second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2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Third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3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Fourth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4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Fifth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5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Sixth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6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Seventh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1142640" y="6224760"/>
            <a:ext cx="23223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lstStyle>
            <a:lvl1pPr indent="0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ffffff"/>
                </a:solidFill>
                <a:latin typeface="Times New Roman"/>
                <a:ea typeface="Segoe UI"/>
              </a:defRPr>
            </a:lvl1pPr>
          </a:lstStyle>
          <a:p>
            <a:pPr indent="0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200" spc="-1" strike="noStrike">
                <a:solidFill>
                  <a:srgbClr val="ffffff"/>
                </a:solidFill>
                <a:latin typeface="Times New Roman"/>
                <a:ea typeface="Segoe UI"/>
              </a:rPr>
              <a:t>01.06.24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3949560" y="6224760"/>
            <a:ext cx="4710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ffffff"/>
                </a:solidFill>
                <a:latin typeface="Times New Roman"/>
                <a:ea typeface="Segoe UI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Segoe UI"/>
              </a:rPr>
              <a:t>              </a:t>
            </a:r>
            <a:endParaRPr b="0" lang="ru-RU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9329400" y="6224760"/>
            <a:ext cx="170028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ffffff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CEF6A4AD-F80F-4C86-AFD9-71BDF0EBDE2A}" type="slidenum">
              <a:rPr b="0" lang="ru-RU" sz="1200" spc="-1" strike="noStrike">
                <a:solidFill>
                  <a:srgbClr val="ffffff"/>
                </a:solidFill>
                <a:latin typeface="Times New Roman"/>
                <a:ea typeface="Segoe U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/>
          <p:nvPr/>
        </p:nvSpPr>
        <p:spPr>
          <a:xfrm>
            <a:off x="231840" y="244440"/>
            <a:ext cx="11723760" cy="6377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5" name=""/>
          <p:cNvSpPr/>
          <p:nvPr/>
        </p:nvSpPr>
        <p:spPr>
          <a:xfrm>
            <a:off x="1981080" y="4021200"/>
            <a:ext cx="8229600" cy="1440"/>
          </a:xfrm>
          <a:prstGeom prst="line">
            <a:avLst/>
          </a:prstGeom>
          <a:ln w="10080">
            <a:solidFill>
              <a:srgbClr val="a6b727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5360" bIns="-4536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42640" y="609120"/>
            <a:ext cx="9869400" cy="134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indent="0">
              <a:lnSpc>
                <a:spcPct val="9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4400" spc="-1" strike="noStrike">
                <a:solidFill>
                  <a:srgbClr val="a6b727"/>
                </a:solidFill>
                <a:latin typeface="Corbel"/>
              </a:rPr>
              <a:t>Click to edit the title text format</a:t>
            </a:r>
            <a:endParaRPr b="0" lang="ru-RU" sz="44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43000" y="2057040"/>
            <a:ext cx="9866160" cy="403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rmAutofit/>
          </a:bodyPr>
          <a:p>
            <a:pPr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Click to edit the outline text format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1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Second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2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Third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3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Fourth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4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Fifth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5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Sixth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  <a:p>
            <a:pPr lvl="6" marL="343080" indent="-343080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49280"/>
                <a:tab algn="l" pos="898560"/>
                <a:tab algn="l" pos="1347840"/>
                <a:tab algn="l" pos="1797120"/>
                <a:tab algn="l" pos="2246400"/>
                <a:tab algn="l" pos="2695680"/>
                <a:tab algn="l" pos="3144960"/>
                <a:tab algn="l" pos="3594240"/>
                <a:tab algn="l" pos="4043520"/>
                <a:tab algn="l" pos="449280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0" lang="ru-RU" sz="2200" spc="-1" strike="noStrike">
                <a:solidFill>
                  <a:srgbClr val="a6b727"/>
                </a:solidFill>
                <a:latin typeface="Corbel"/>
              </a:rPr>
              <a:t>Seventh Outline Level</a:t>
            </a:r>
            <a:endParaRPr b="0" lang="ru-RU" sz="2200" spc="-1" strike="noStrike">
              <a:solidFill>
                <a:srgbClr val="a6b727"/>
              </a:solidFill>
              <a:latin typeface="Corbe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7"/>
          </p:nvPr>
        </p:nvSpPr>
        <p:spPr>
          <a:xfrm>
            <a:off x="1142640" y="6224760"/>
            <a:ext cx="23223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lstStyle>
            <a:lvl1pPr indent="0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defRPr>
            </a:lvl1pPr>
          </a:lstStyle>
          <a:p>
            <a:pPr indent="0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rPr>
              <a:t>01.06.24</a:t>
            </a: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8"/>
          </p:nvPr>
        </p:nvSpPr>
        <p:spPr>
          <a:xfrm>
            <a:off x="3949560" y="6224760"/>
            <a:ext cx="4710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Segoe UI"/>
              </a:rPr>
              <a:t>              </a:t>
            </a:r>
            <a:endParaRPr b="0" lang="ru-RU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9"/>
          </p:nvPr>
        </p:nvSpPr>
        <p:spPr>
          <a:xfrm>
            <a:off x="9329400" y="6224760"/>
            <a:ext cx="170028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  <a:def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EB887F37-8B24-4492-8F5B-7DBE8F58CE92}" type="slidenum">
              <a:rPr b="0" lang="ru-RU" sz="1200" spc="-1" strike="noStrike">
                <a:solidFill>
                  <a:srgbClr val="a6b727"/>
                </a:solidFill>
                <a:latin typeface="Times New Roman"/>
                <a:ea typeface="Segoe UI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2714760" y="666720"/>
            <a:ext cx="6387840" cy="2449440"/>
          </a:xfrm>
          <a:prstGeom prst="rect">
            <a:avLst/>
          </a:prstGeom>
          <a:ln w="0">
            <a:noFill/>
          </a:ln>
        </p:spPr>
      </p:pic>
      <p:sp>
        <p:nvSpPr>
          <p:cNvPr id="33" name=""/>
          <p:cNvSpPr/>
          <p:nvPr/>
        </p:nvSpPr>
        <p:spPr>
          <a:xfrm>
            <a:off x="1978200" y="5462640"/>
            <a:ext cx="8229600" cy="1440"/>
          </a:xfrm>
          <a:prstGeom prst="line">
            <a:avLst/>
          </a:prstGeom>
          <a:ln w="10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5360" bIns="-4536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4" name=""/>
          <p:cNvSpPr/>
          <p:nvPr/>
        </p:nvSpPr>
        <p:spPr>
          <a:xfrm>
            <a:off x="1285920" y="3525840"/>
            <a:ext cx="9968040" cy="13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4100" spc="-1" strike="noStrike">
                <a:solidFill>
                  <a:srgbClr val="0070c0"/>
                </a:solidFill>
                <a:latin typeface="Corbel"/>
              </a:rPr>
              <a:t>Геоинформационная система береговой зоны крупного искусственного водохранилища</a:t>
            </a:r>
            <a:endParaRPr b="0" lang="ru-RU" sz="41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5" name=""/>
          <p:cNvSpPr/>
          <p:nvPr/>
        </p:nvSpPr>
        <p:spPr>
          <a:xfrm>
            <a:off x="1285920" y="4851360"/>
            <a:ext cx="6095880" cy="155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649"/>
              </a:spcBef>
              <a:spcAft>
                <a:spcPts val="649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Times New Roman"/>
              </a:rPr>
              <a:t>Специальность 01.04.02 «Прикладная математика и информатика. Семантические технологии и многоагентные системы»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br>
              <a:rPr sz="1800"/>
            </a:b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6" name=""/>
          <p:cNvSpPr/>
          <p:nvPr/>
        </p:nvSpPr>
        <p:spPr>
          <a:xfrm>
            <a:off x="5597640" y="4521240"/>
            <a:ext cx="6095880" cy="26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lnSpc>
                <a:spcPct val="100000"/>
              </a:lnSpc>
              <a:spcBef>
                <a:spcPts val="1250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 algn="r">
              <a:lnSpc>
                <a:spcPct val="100000"/>
              </a:lnSpc>
              <a:spcBef>
                <a:spcPts val="1250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Times New Roman"/>
              </a:rPr>
              <a:t>Магистрант гр. 02123-ДМ-2022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 algn="r">
              <a:lnSpc>
                <a:spcPct val="100000"/>
              </a:lnSpc>
              <a:spcBef>
                <a:spcPts val="1250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Times New Roman"/>
              </a:rPr>
              <a:t>к.г.-м.н Мазаева О.А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 algn="r">
              <a:lnSpc>
                <a:spcPct val="100000"/>
              </a:lnSpc>
              <a:spcBef>
                <a:spcPts val="1250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Times New Roman"/>
              </a:rPr>
              <a:t>Руководитель: к.т.н., доцент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 algn="r">
              <a:lnSpc>
                <a:spcPct val="100000"/>
              </a:lnSpc>
              <a:spcBef>
                <a:spcPts val="1250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ru-RU" sz="1800" spc="-1" strike="noStrike">
                <a:solidFill>
                  <a:srgbClr val="000000"/>
                </a:solidFill>
                <a:latin typeface="Times New Roman"/>
              </a:rPr>
              <a:t>Черкашин Е.А.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br>
              <a:rPr sz="1800"/>
            </a:b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"/>
          <p:cNvSpPr/>
          <p:nvPr/>
        </p:nvSpPr>
        <p:spPr>
          <a:xfrm>
            <a:off x="1990800" y="546120"/>
            <a:ext cx="765468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40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АРХИТЕКТУРА СИСТЕМЫ</a:t>
            </a:r>
            <a:endParaRPr b="0" lang="ru-RU" sz="40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900000" y="1128600"/>
            <a:ext cx="9931680" cy="5675400"/>
          </a:xfrm>
          <a:prstGeom prst="rect">
            <a:avLst/>
          </a:prstGeom>
          <a:ln w="0"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"/>
          <p:cNvSpPr/>
          <p:nvPr/>
        </p:nvSpPr>
        <p:spPr>
          <a:xfrm>
            <a:off x="1525680" y="306360"/>
            <a:ext cx="765468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40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ПРЕДСТАВЛЕНИЕ ДАННЫХ</a:t>
            </a:r>
            <a:endParaRPr b="0" lang="ru-RU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6" name=""/>
          <p:cNvSpPr/>
          <p:nvPr/>
        </p:nvSpPr>
        <p:spPr>
          <a:xfrm>
            <a:off x="3048120" y="2274840"/>
            <a:ext cx="609732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br>
              <a:rPr sz="1800"/>
            </a:b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4854600" y="4508640"/>
            <a:ext cx="3605040" cy="23670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900000" y="1714680"/>
            <a:ext cx="1924200" cy="188568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/>
          <p:nvPr/>
        </p:nvSpPr>
        <p:spPr>
          <a:xfrm>
            <a:off x="455760" y="4140360"/>
            <a:ext cx="28796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DSAS-Shape-атрибуты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0" name=""/>
          <p:cNvSpPr/>
          <p:nvPr/>
        </p:nvSpPr>
        <p:spPr>
          <a:xfrm>
            <a:off x="9744120" y="5580000"/>
            <a:ext cx="19558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Онтология, RDF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3049560" y="1319040"/>
            <a:ext cx="4510080" cy="260532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1260360" y="1346040"/>
            <a:ext cx="12607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Shape-file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graphicFrame>
        <p:nvGraphicFramePr>
          <p:cNvPr id="83" name=""/>
          <p:cNvGraphicFramePr/>
          <p:nvPr/>
        </p:nvGraphicFramePr>
        <p:xfrm>
          <a:off x="455760" y="4521240"/>
          <a:ext cx="4230360" cy="2271240"/>
        </p:xfrm>
        <a:graphic>
          <a:graphicData uri="http://schemas.openxmlformats.org/drawingml/2006/table">
            <a:tbl>
              <a:tblPr/>
              <a:tblGrid>
                <a:gridCol w="1527480"/>
                <a:gridCol w="1319760"/>
                <a:gridCol w="1383120"/>
              </a:tblGrid>
              <a:tr h="27612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Field name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Data type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Attribute addition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7612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OBJECTID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Object ID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Autogenerated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7684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SHAPE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Geometry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Autogenerated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7612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SHAPE Length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Double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Autogenerated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1344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DATE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Text (Length=10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OR Length=20)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User-created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7648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UNCERTAINTY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ru-RU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 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User-created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7612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SHORELINE_TYPE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ru-RU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 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  <a:ea typeface="Segoe UI"/>
                        </a:rPr>
                        <a:t>User-created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4" name=""/>
          <p:cNvSpPr/>
          <p:nvPr/>
        </p:nvSpPr>
        <p:spPr>
          <a:xfrm>
            <a:off x="4140360" y="3924360"/>
            <a:ext cx="9000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JSON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4"/>
          <a:stretch/>
        </p:blipFill>
        <p:spPr>
          <a:xfrm>
            <a:off x="7920000" y="0"/>
            <a:ext cx="4232160" cy="6858000"/>
          </a:xfrm>
          <a:prstGeom prst="rect">
            <a:avLst/>
          </a:prstGeom>
          <a:ln w="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360360" y="306360"/>
            <a:ext cx="3044880" cy="275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40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И-ФЕЙС ГИС</a:t>
            </a:r>
            <a:endParaRPr b="0" lang="ru-RU" sz="40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3405240" y="539640"/>
            <a:ext cx="8423280" cy="5940360"/>
          </a:xfrm>
          <a:prstGeom prst="rect">
            <a:avLst/>
          </a:prstGeom>
          <a:ln w="0"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"/>
          <p:cNvSpPr/>
          <p:nvPr/>
        </p:nvSpPr>
        <p:spPr>
          <a:xfrm>
            <a:off x="1990800" y="546120"/>
            <a:ext cx="765468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40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ЗАКЛЮЧЕНИЕ</a:t>
            </a:r>
            <a:endParaRPr b="0" lang="ru-RU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9" name=""/>
          <p:cNvSpPr/>
          <p:nvPr/>
        </p:nvSpPr>
        <p:spPr>
          <a:xfrm>
            <a:off x="1079640" y="1440000"/>
            <a:ext cx="10260000" cy="45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Собрана коллекция исходных данных (координаты, снимки)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Загружены данные уровня воды с сайта…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Создана онтология геологических процессов береговой линии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Разработан сервис загрузки и хранения изображений в HDF5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Создан сервис обработки загруженных изображений на основе SegmentAnything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Разработан интерфейс встроенного модуля распознавания контура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Проведены тестовые испытания DSAS на оцифрованных вручную данных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Требуется реализовать 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Программу распознавания точек контура масок, граничащих с береговой линией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 </a:t>
            </a: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Реализовать прогноз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Trebuchet MS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Выступить с докладом на NLA-2024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4316400" y="3378240"/>
            <a:ext cx="2465280" cy="32875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695160" y="3378240"/>
            <a:ext cx="2463840" cy="328752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rcRect l="0" t="0" r="-609" b="0"/>
          <a:stretch/>
        </p:blipFill>
        <p:spPr>
          <a:xfrm>
            <a:off x="695160" y="446040"/>
            <a:ext cx="5227920" cy="256716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4"/>
          <a:stretch/>
        </p:blipFill>
        <p:spPr>
          <a:xfrm>
            <a:off x="6597720" y="446040"/>
            <a:ext cx="4721040" cy="256716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5"/>
          <a:stretch/>
        </p:blipFill>
        <p:spPr>
          <a:xfrm>
            <a:off x="8300880" y="3370320"/>
            <a:ext cx="2481480" cy="330840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3602160" y="360360"/>
            <a:ext cx="2096280" cy="58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3200" spc="-1" strike="noStrike">
                <a:solidFill>
                  <a:srgbClr val="c00000"/>
                </a:solidFill>
                <a:latin typeface="Times New Roman"/>
                <a:ea typeface="Times New Roman"/>
              </a:rPr>
              <a:t>Июнь 2009</a:t>
            </a:r>
            <a:endParaRPr b="0" lang="ru-RU" sz="3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96" name=""/>
          <p:cNvSpPr/>
          <p:nvPr/>
        </p:nvSpPr>
        <p:spPr>
          <a:xfrm>
            <a:off x="4383720" y="3378240"/>
            <a:ext cx="2453040" cy="58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3200" spc="-1" strike="noStrike">
                <a:solidFill>
                  <a:srgbClr val="c00000"/>
                </a:solidFill>
                <a:latin typeface="Times New Roman"/>
                <a:ea typeface="Times New Roman"/>
              </a:rPr>
              <a:t>Июль 2021 г.</a:t>
            </a:r>
            <a:endParaRPr b="0" lang="ru-RU" sz="32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7494480" y="3225960"/>
            <a:ext cx="4365720" cy="327312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320760" y="343080"/>
            <a:ext cx="8523360" cy="288288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965160" y="4673520"/>
            <a:ext cx="495288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3600" spc="-1" strike="noStrike">
                <a:solidFill>
                  <a:srgbClr val="0070c0"/>
                </a:solidFill>
                <a:latin typeface="Times New Roman"/>
                <a:ea typeface="Times New Roman"/>
              </a:rPr>
              <a:t>Абразионные процессы</a:t>
            </a:r>
            <a:endParaRPr b="0" lang="ru-RU" sz="36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168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042920" y="460440"/>
            <a:ext cx="4415040" cy="3311640"/>
          </a:xfrm>
          <a:prstGeom prst="rect">
            <a:avLst/>
          </a:prstGeom>
          <a:ln w="0">
            <a:noFill/>
          </a:ln>
        </p:spPr>
      </p:pic>
      <p:sp>
        <p:nvSpPr>
          <p:cNvPr id="101" name=""/>
          <p:cNvSpPr/>
          <p:nvPr/>
        </p:nvSpPr>
        <p:spPr>
          <a:xfrm>
            <a:off x="1042920" y="4430880"/>
            <a:ext cx="495324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3600" spc="-1" strike="noStrike">
                <a:solidFill>
                  <a:srgbClr val="0070c0"/>
                </a:solidFill>
                <a:latin typeface="Times New Roman"/>
                <a:ea typeface="Times New Roman"/>
              </a:rPr>
              <a:t>Карстовые процессы</a:t>
            </a:r>
            <a:endParaRPr b="0" lang="ru-RU" sz="36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6746760" y="465120"/>
            <a:ext cx="4372200" cy="5829480"/>
          </a:xfrm>
          <a:prstGeom prst="rect">
            <a:avLst/>
          </a:prstGeom>
          <a:ln w="0"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498600" y="406440"/>
            <a:ext cx="5859360" cy="298440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6357960" y="3494160"/>
            <a:ext cx="5351400" cy="313992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/>
          <p:nvPr/>
        </p:nvSpPr>
        <p:spPr>
          <a:xfrm>
            <a:off x="965160" y="4673520"/>
            <a:ext cx="420372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3600" spc="-1" strike="noStrike">
                <a:solidFill>
                  <a:srgbClr val="0070c0"/>
                </a:solidFill>
                <a:latin typeface="Times New Roman"/>
                <a:ea typeface="Times New Roman"/>
              </a:rPr>
              <a:t>Эоловые процессы</a:t>
            </a:r>
            <a:endParaRPr b="0" lang="ru-RU" sz="36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979560" y="4119480"/>
            <a:ext cx="10767960" cy="2133720"/>
          </a:xfrm>
          <a:prstGeom prst="rect">
            <a:avLst/>
          </a:prstGeom>
          <a:ln w="0">
            <a:noFill/>
          </a:ln>
        </p:spPr>
      </p:pic>
      <p:sp>
        <p:nvSpPr>
          <p:cNvPr id="107" name=""/>
          <p:cNvSpPr/>
          <p:nvPr/>
        </p:nvSpPr>
        <p:spPr>
          <a:xfrm>
            <a:off x="4394160" y="3473280"/>
            <a:ext cx="495288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Овражная эрозия</a:t>
            </a:r>
            <a:endParaRPr b="0" lang="ru-RU" sz="36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7683480" y="409680"/>
            <a:ext cx="4064040" cy="304776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979560" y="409680"/>
            <a:ext cx="4630680" cy="3047760"/>
          </a:xfrm>
          <a:prstGeom prst="rect">
            <a:avLst/>
          </a:prstGeom>
          <a:ln w="0"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"/>
          <p:cNvSpPr/>
          <p:nvPr/>
        </p:nvSpPr>
        <p:spPr>
          <a:xfrm>
            <a:off x="231840" y="244440"/>
            <a:ext cx="11723760" cy="6377040"/>
          </a:xfrm>
          <a:prstGeom prst="rect">
            <a:avLst/>
          </a:prstGeom>
          <a:solidFill>
            <a:srgbClr val="a6b727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1" name=""/>
          <p:cNvSpPr/>
          <p:nvPr/>
        </p:nvSpPr>
        <p:spPr>
          <a:xfrm>
            <a:off x="6095880" y="609480"/>
            <a:ext cx="503892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4400" spc="-1" strike="noStrike">
                <a:solidFill>
                  <a:srgbClr val="ffffff"/>
                </a:solidFill>
                <a:latin typeface="Corbel"/>
              </a:rPr>
              <a:t>Спасибо за внимание!</a:t>
            </a:r>
            <a:endParaRPr b="0" lang="ru-RU" sz="44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233280" y="244440"/>
            <a:ext cx="5432400" cy="637704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6095880" y="2057400"/>
            <a:ext cx="5038920" cy="40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en-US" sz="2200" spc="-1" strike="noStrike">
                <a:solidFill>
                  <a:srgbClr val="0070c0"/>
                </a:solidFill>
                <a:latin typeface="Corbel"/>
              </a:rPr>
              <a:t>moks</a:t>
            </a:r>
            <a:r>
              <a:rPr b="0" lang="ru-RU" sz="2200" spc="-1" strike="noStrike">
                <a:solidFill>
                  <a:srgbClr val="0070c0"/>
                </a:solidFill>
                <a:latin typeface="Corbel"/>
              </a:rPr>
              <a:t>@</a:t>
            </a:r>
            <a:r>
              <a:rPr b="0" lang="en-US" sz="2200" spc="-1" strike="noStrike">
                <a:solidFill>
                  <a:srgbClr val="0070c0"/>
                </a:solidFill>
                <a:latin typeface="Corbel"/>
              </a:rPr>
              <a:t>crust</a:t>
            </a:r>
            <a:r>
              <a:rPr b="0" lang="ru-RU" sz="2200" spc="-1" strike="noStrike">
                <a:solidFill>
                  <a:srgbClr val="0070c0"/>
                </a:solidFill>
                <a:latin typeface="Corbel"/>
              </a:rPr>
              <a:t>.</a:t>
            </a:r>
            <a:r>
              <a:rPr b="0" lang="en-US" sz="2200" spc="-1" strike="noStrike">
                <a:solidFill>
                  <a:srgbClr val="0070c0"/>
                </a:solidFill>
                <a:latin typeface="Corbel"/>
              </a:rPr>
              <a:t>irk.ru</a:t>
            </a: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  <a:p>
            <a:pPr marL="44280"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4" name=""/>
          <p:cNvSpPr/>
          <p:nvPr/>
        </p:nvSpPr>
        <p:spPr>
          <a:xfrm>
            <a:off x="228600" y="244440"/>
            <a:ext cx="11725200" cy="6377040"/>
          </a:xfrm>
          <a:prstGeom prst="rect">
            <a:avLst/>
          </a:prstGeom>
          <a:noFill/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6091200" y="2057400"/>
            <a:ext cx="3282840" cy="328284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9329760" y="6224760"/>
            <a:ext cx="170640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r"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fld id="{972D2E63-6B4B-418E-A380-10C8F5D40F47}" type="slidenum">
              <a:rPr b="0" lang="ru-RU" sz="1200" spc="-1" strike="noStrike">
                <a:solidFill>
                  <a:srgbClr val="a6b727"/>
                </a:solidFill>
                <a:latin typeface="Corbel"/>
              </a:rPr>
              <a:t>&lt;number&gt;</a:t>
            </a:fld>
            <a:endParaRPr b="0" lang="ru-RU" sz="12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615960" y="127080"/>
            <a:ext cx="4579920" cy="6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2800" spc="-1" strike="noStrike">
                <a:solidFill>
                  <a:srgbClr val="ffffff"/>
                </a:solidFill>
                <a:latin typeface="Corbel"/>
              </a:rPr>
              <a:t>ОБЪЕКТ</a:t>
            </a:r>
            <a:r>
              <a:rPr b="1" lang="ru-RU" sz="4000" spc="-1" strike="noStrike">
                <a:solidFill>
                  <a:srgbClr val="ffffff"/>
                </a:solidFill>
                <a:latin typeface="Corbel"/>
              </a:rPr>
              <a:t> </a:t>
            </a:r>
            <a:r>
              <a:rPr b="1" lang="ru-RU" sz="2800" spc="-1" strike="noStrike">
                <a:solidFill>
                  <a:srgbClr val="ffffff"/>
                </a:solidFill>
                <a:latin typeface="Corbel"/>
              </a:rPr>
              <a:t>ИССЛЕДОВАНИЯ</a:t>
            </a:r>
            <a:r>
              <a:rPr b="1" lang="ru-RU" sz="4000" spc="-1" strike="noStrike">
                <a:solidFill>
                  <a:srgbClr val="ffffff"/>
                </a:solidFill>
                <a:latin typeface="Corbel"/>
              </a:rPr>
              <a:t> </a:t>
            </a:r>
            <a:endParaRPr b="0" lang="ru-RU" sz="40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5289480" y="360360"/>
            <a:ext cx="6902640" cy="7059600"/>
          </a:xfrm>
          <a:prstGeom prst="rect">
            <a:avLst/>
          </a:prstGeom>
          <a:ln w="0">
            <a:noFill/>
          </a:ln>
        </p:spPr>
      </p:pic>
      <p:sp>
        <p:nvSpPr>
          <p:cNvPr id="39" name=""/>
          <p:cNvSpPr/>
          <p:nvPr/>
        </p:nvSpPr>
        <p:spPr>
          <a:xfrm>
            <a:off x="6253200" y="4167360"/>
            <a:ext cx="2965320" cy="186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8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1900" spc="-1" strike="noStrike">
                <a:solidFill>
                  <a:srgbClr val="000000"/>
                </a:solidFill>
                <a:latin typeface="Corbel"/>
              </a:rPr>
              <a:t>Бра́тское водохрани́лище на р. Ангаре, часть Ангаро-Енисейского каскада водохранилищ. Создано в 1961–1967 гг. плотиной Братской ГЭС высотой 190 м.</a:t>
            </a:r>
            <a:endParaRPr b="0" lang="ru-RU" sz="19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0" name=""/>
          <p:cNvSpPr/>
          <p:nvPr/>
        </p:nvSpPr>
        <p:spPr>
          <a:xfrm>
            <a:off x="412920" y="693720"/>
            <a:ext cx="4876560" cy="15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7000"/>
              </a:lnSpc>
              <a:spcBef>
                <a:spcPts val="51"/>
              </a:spcBef>
              <a:spcAft>
                <a:spcPts val="850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Б</a:t>
            </a: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NewRomanPSMT"/>
              </a:rPr>
              <a:t>ереговая зона крупного водохранилища.</a:t>
            </a: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 Водохранилища – регулируемые водохозяйственные и природные объекты, формирующие единую природно-техногенную систему.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658800" y="2455920"/>
            <a:ext cx="4494240" cy="2381040"/>
          </a:xfrm>
          <a:prstGeom prst="rect">
            <a:avLst/>
          </a:prstGeom>
          <a:ln w="0">
            <a:noFill/>
          </a:ln>
        </p:spPr>
      </p:pic>
      <p:sp>
        <p:nvSpPr>
          <p:cNvPr id="42" name=""/>
          <p:cNvSpPr/>
          <p:nvPr/>
        </p:nvSpPr>
        <p:spPr>
          <a:xfrm>
            <a:off x="1233360" y="3141720"/>
            <a:ext cx="3837240" cy="1440"/>
          </a:xfrm>
          <a:prstGeom prst="line">
            <a:avLst/>
          </a:prstGeom>
          <a:ln w="38160">
            <a:solidFill>
              <a:srgbClr val="df5327"/>
            </a:solidFill>
            <a:prstDash val="sys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5360" bIns="-4536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3" name=""/>
          <p:cNvSpPr/>
          <p:nvPr/>
        </p:nvSpPr>
        <p:spPr>
          <a:xfrm>
            <a:off x="2263680" y="2782800"/>
            <a:ext cx="24256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orbel"/>
              </a:rPr>
              <a:t>Береговая зона 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44" name=""/>
          <p:cNvSpPr/>
          <p:nvPr/>
        </p:nvSpPr>
        <p:spPr>
          <a:xfrm>
            <a:off x="539640" y="4919760"/>
            <a:ext cx="5940360" cy="17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orbel"/>
              </a:rPr>
              <a:t>За положение береговой линии 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orbel"/>
              </a:rPr>
              <a:t>принята последовательная линейная характеристика - положение бровки берегового уступа,  которое изменяется под воздействием волновой деятельности водохранилища и процессов разрушения берегового уступа.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"/>
          <p:cNvSpPr/>
          <p:nvPr/>
        </p:nvSpPr>
        <p:spPr>
          <a:xfrm>
            <a:off x="5778360" y="152280"/>
            <a:ext cx="575640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4800" spc="-1" strike="noStrike">
                <a:solidFill>
                  <a:srgbClr val="ffffff"/>
                </a:solidFill>
                <a:latin typeface="Corbel"/>
              </a:rPr>
              <a:t>БЕРЕГОВАЯ ЗОНА</a:t>
            </a:r>
            <a:endParaRPr b="0" lang="ru-RU" sz="4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18" name=""/>
          <p:cNvSpPr/>
          <p:nvPr/>
        </p:nvSpPr>
        <p:spPr>
          <a:xfrm>
            <a:off x="490680" y="1219320"/>
            <a:ext cx="5287680" cy="49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7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rbel"/>
              </a:rPr>
              <a:t>Как область знаний, наука о морских берегах зародилась в XX в. </a:t>
            </a:r>
            <a:endParaRPr b="0" lang="ru-RU" sz="20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7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rbel"/>
              </a:rPr>
              <a:t>Ее основоположниками были американский ученый Д. Джонсон и наш соотечественник — В. П. Зенкович.</a:t>
            </a:r>
            <a:endParaRPr b="0" lang="ru-RU" sz="20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7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rbel"/>
              </a:rPr>
              <a:t>Береговая зона состоит из двух частей — надводной (берег) и подводной (береговой склон), </a:t>
            </a:r>
            <a:endParaRPr b="0" lang="ru-RU" sz="20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7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rbel"/>
              </a:rPr>
              <a:t>разделенных береговой линией.</a:t>
            </a:r>
            <a:endParaRPr b="0" lang="ru-RU" sz="20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7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rbel"/>
              </a:rPr>
              <a:t>Под береговой линией понимается среднее многолетнее положение уреза воды, </a:t>
            </a:r>
            <a:endParaRPr b="0" lang="ru-RU" sz="20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7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rbel"/>
              </a:rPr>
              <a:t>или линии пересечения берегового склона с поверхностью моря при отсутствии волнения.</a:t>
            </a:r>
            <a:endParaRPr b="0" lang="ru-RU" sz="20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7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orbel"/>
              </a:rPr>
              <a:t>Положение уреза воды меняется от года к году, а также в результате кратковременных колебаний уровня моря.</a:t>
            </a:r>
            <a:endParaRPr b="0" lang="ru-RU" sz="20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7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endParaRPr b="0" lang="ru-RU" sz="20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338880" y="2505240"/>
            <a:ext cx="4941720" cy="2617560"/>
          </a:xfrm>
          <a:prstGeom prst="rect">
            <a:avLst/>
          </a:prstGeom>
          <a:ln w="0">
            <a:noFill/>
          </a:ln>
        </p:spPr>
      </p:pic>
      <p:sp>
        <p:nvSpPr>
          <p:cNvPr id="120" name=""/>
          <p:cNvSpPr/>
          <p:nvPr/>
        </p:nvSpPr>
        <p:spPr>
          <a:xfrm>
            <a:off x="5986440" y="5275440"/>
            <a:ext cx="609588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orbel"/>
              </a:rPr>
              <a:t>Обобщенный профиль береговой зоны морей и крупных замкнутых водоемов. 1–подводный вал; 2–межваловая ложбина; 3–береговой вал.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1" name=""/>
          <p:cNvSpPr/>
          <p:nvPr/>
        </p:nvSpPr>
        <p:spPr>
          <a:xfrm>
            <a:off x="5842080" y="1150920"/>
            <a:ext cx="609588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orbel"/>
              </a:rPr>
              <a:t>Береговая зона — это узкая полоса вдоль границы суши и моря, наиболее изменчивая область морей и океанов, где активно взаимодействуют все три оболочки Земли: твердая, жидкая и газообразная. 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2" name=""/>
          <p:cNvSpPr/>
          <p:nvPr/>
        </p:nvSpPr>
        <p:spPr>
          <a:xfrm flipV="1">
            <a:off x="6972480" y="3282840"/>
            <a:ext cx="4219560" cy="12960"/>
          </a:xfrm>
          <a:prstGeom prst="line">
            <a:avLst/>
          </a:prstGeom>
          <a:ln w="38160">
            <a:solidFill>
              <a:srgbClr val="df5327"/>
            </a:solidFill>
            <a:prstDash val="sysDash"/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33840" bIns="-338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3" name=""/>
          <p:cNvSpPr/>
          <p:nvPr/>
        </p:nvSpPr>
        <p:spPr>
          <a:xfrm>
            <a:off x="8298000" y="2906640"/>
            <a:ext cx="26668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orbel"/>
              </a:rPr>
              <a:t>Береговая зона 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/>
          <p:nvPr/>
        </p:nvSpPr>
        <p:spPr>
          <a:xfrm>
            <a:off x="360360" y="6068880"/>
            <a:ext cx="4432320" cy="7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orbel"/>
              </a:rPr>
              <a:t>Карта районирования берегов Братского водохранилища по ширине абразионного размыва 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509760" y="276120"/>
            <a:ext cx="3630600" cy="5792760"/>
          </a:xfrm>
          <a:prstGeom prst="rect">
            <a:avLst/>
          </a:prstGeom>
          <a:ln w="0">
            <a:noFill/>
          </a:ln>
        </p:spPr>
      </p:pic>
      <p:sp>
        <p:nvSpPr>
          <p:cNvPr id="47" name=""/>
          <p:cNvSpPr/>
          <p:nvPr/>
        </p:nvSpPr>
        <p:spPr>
          <a:xfrm>
            <a:off x="4881600" y="214200"/>
            <a:ext cx="6222960" cy="33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orbel"/>
              </a:rPr>
              <a:t>Результаты долговременного мониторинга показали, что после более 50-ти лет эксплуатации Ангарских водохранилищ береговая зона все еще не достигла стадии устойчивого равновесия.  Сохраняется стабильная динамика абразионного размыва, особенно береговых склонов, сложенных рыхлыми отложениями.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Corbel"/>
              </a:rPr>
              <a:t>От стабильности береговой зоны зависит возможность ее технического, рекреационного и др. видов использования, особенно в условиях, когда уровень воды регулируется технически в достаточно большом диапазоне значений сезонного (2-3 м) и многолетнего регулирования (до 10 м).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5649840" y="3184560"/>
            <a:ext cx="5580000" cy="3471840"/>
          </a:xfrm>
          <a:prstGeom prst="rect">
            <a:avLst/>
          </a:prstGeom>
          <a:ln w="0"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"/>
          <p:cNvSpPr/>
          <p:nvPr/>
        </p:nvSpPr>
        <p:spPr>
          <a:xfrm>
            <a:off x="3527280" y="254160"/>
            <a:ext cx="498492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40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АКТУАЛЬНОСТЬ</a:t>
            </a:r>
            <a:endParaRPr b="0" lang="ru-RU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0" name=""/>
          <p:cNvSpPr/>
          <p:nvPr/>
        </p:nvSpPr>
        <p:spPr>
          <a:xfrm>
            <a:off x="522360" y="1177920"/>
            <a:ext cx="11418840" cy="52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  <a:tab algn="l" pos="1123164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orbel"/>
              </a:rPr>
              <a:t>Фундаментальные исследования уникальных экологических систем, какой является береговая зона крупного водного объекта, проводимые в мире и России, базируются на мониторинге, хранении и обработке больших объемов научных пространственно-временных данных и знаний, а также на использовании распределенных информационно-вычислительных технологий и их приложений, современных сетей передачи данных.</a:t>
            </a:r>
            <a:endParaRPr b="0" lang="ru-RU" sz="2400" spc="-1" strike="noStrike">
              <a:solidFill>
                <a:srgbClr val="000000"/>
              </a:solidFill>
              <a:latin typeface="Corbel"/>
            </a:endParaRPr>
          </a:p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  <a:tab algn="l" pos="11231640"/>
              </a:tabLst>
            </a:pPr>
            <a:endParaRPr b="0" lang="ru-RU" sz="2400" spc="-1" strike="noStrike">
              <a:solidFill>
                <a:srgbClr val="000000"/>
              </a:solidFill>
              <a:latin typeface="Corbel"/>
            </a:endParaRPr>
          </a:p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  <a:tab algn="l" pos="1123164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orbel"/>
              </a:rPr>
              <a:t>В связи с этим одним из важнейших компонентов информационных ресурсов являются геоинформационные системы, поскольку они позволяют согласованно представлять и системно анализировать информацию о географически связанных объектах природной среды и при этом собирать и хранить данные с автоматизированных средств наблюдений и классических средств сбора, осуществлять их автоматизированную обработку и представление в картографическом виде.</a:t>
            </a:r>
            <a:endParaRPr b="0" lang="ru-RU" sz="2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/>
          <p:nvPr/>
        </p:nvSpPr>
        <p:spPr>
          <a:xfrm>
            <a:off x="1800360" y="797040"/>
            <a:ext cx="9659880" cy="57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rbel"/>
              </a:rPr>
              <a:t>Разработать геоинформационную систему крупного водного объекта для мониторинга береговой зоны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14436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Corbe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Проведение полевых исследований (снятие координат)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14436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Corbe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Оцифровка данных береговой линии (координат, спутниковых изображениях, аэрофотоснимков, ортофотопланов)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14436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Corbe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Реализация автоматизации некоторых этапов п.2 на основе современных технологий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14436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Corbe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Организация доступ к внешним данным (уровни водохранилища)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14436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Corbe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Прогнозирование динамики береговой зоны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14436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Font typeface="Corbel"/>
              <a:buAutoNum type="arabicPeriod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Оценка влияния опасных факторов на технические и социальные объекты в береговой зоне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2" name=""/>
          <p:cNvSpPr/>
          <p:nvPr/>
        </p:nvSpPr>
        <p:spPr>
          <a:xfrm>
            <a:off x="330120" y="1257480"/>
            <a:ext cx="1379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rbel"/>
              </a:rPr>
              <a:t>Цель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3" name=""/>
          <p:cNvSpPr/>
          <p:nvPr/>
        </p:nvSpPr>
        <p:spPr>
          <a:xfrm>
            <a:off x="360360" y="3930480"/>
            <a:ext cx="1379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rbel"/>
              </a:rPr>
              <a:t>Задачи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"/>
          <p:cNvSpPr/>
          <p:nvPr/>
        </p:nvSpPr>
        <p:spPr>
          <a:xfrm>
            <a:off x="1990800" y="546120"/>
            <a:ext cx="765468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40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ТРЕБОВАНИЯ К ПРОДУКТУ</a:t>
            </a:r>
            <a:endParaRPr b="0" lang="ru-RU" sz="40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5" name=""/>
          <p:cNvSpPr/>
          <p:nvPr/>
        </p:nvSpPr>
        <p:spPr>
          <a:xfrm>
            <a:off x="347760" y="2340000"/>
            <a:ext cx="11532960" cy="28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  <a:tab algn="l" pos="1123164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Данные должны быть переносимы между ArcGIS и QGIS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-21600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  <a:tab algn="l" pos="1123164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Обработка растровых данных из источников различного типа (аэро-, космоснимки, ортофотопланы)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-21600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  <a:tab algn="l" pos="1123164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Приемлемая производительность решения задач распознавания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-21600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  <a:tab algn="l" pos="1123164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Точность распознавания — 1 пиксель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  <a:p>
            <a:pPr marL="216000" indent="-216000">
              <a:spcBef>
                <a:spcPts val="51"/>
              </a:spcBef>
              <a:spcAft>
                <a:spcPts val="5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  <a:tab algn="l" pos="1123164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rbel"/>
              </a:rPr>
              <a:t>Экспорт данных в SHAPE-формат, совместимый с </a:t>
            </a:r>
            <a:r>
              <a:rPr b="0" lang="en-GB" sz="2800" spc="-1" strike="noStrike">
                <a:solidFill>
                  <a:srgbClr val="000000"/>
                </a:solidFill>
                <a:latin typeface="Corbel"/>
              </a:rPr>
              <a:t>DSAS</a:t>
            </a:r>
            <a:endParaRPr b="0" lang="ru-RU" sz="2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"/>
          <p:cNvSpPr/>
          <p:nvPr/>
        </p:nvSpPr>
        <p:spPr>
          <a:xfrm>
            <a:off x="2879640" y="0"/>
            <a:ext cx="91807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32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Прогнозирование конура береговой линии</a:t>
            </a:r>
            <a:endParaRPr b="0" lang="ru-RU" sz="32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695160" y="1933560"/>
            <a:ext cx="4481640" cy="298620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/>
          <p:nvPr/>
        </p:nvSpPr>
        <p:spPr>
          <a:xfrm>
            <a:off x="423720" y="4935600"/>
            <a:ext cx="5410440" cy="20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rebuchet MS"/>
              </a:rPr>
              <a:t>Измерение расстояния от базовой линии до каждой точки пересечения; это расстояние используется в сочетании с соответствующей датой береговой линии для расчета статистики скорости изменения.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br>
              <a:rPr sz="1800"/>
            </a:b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9" name=""/>
          <p:cNvSpPr/>
          <p:nvPr/>
        </p:nvSpPr>
        <p:spPr>
          <a:xfrm>
            <a:off x="5672160" y="965160"/>
            <a:ext cx="609588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Атрибуты шейп-файла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shorelines </a:t>
            </a:r>
            <a:r>
              <a:rPr b="0" lang="ru-RU" sz="18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для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Times New Roman"/>
              </a:rPr>
              <a:t>Digital Shoreline Analysis System (DSAS) version 5.0.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graphicFrame>
        <p:nvGraphicFramePr>
          <p:cNvPr id="60" name=""/>
          <p:cNvGraphicFramePr/>
          <p:nvPr/>
        </p:nvGraphicFramePr>
        <p:xfrm>
          <a:off x="5727600" y="1647720"/>
          <a:ext cx="5319360" cy="3227040"/>
        </p:xfrm>
        <a:graphic>
          <a:graphicData uri="http://schemas.openxmlformats.org/drawingml/2006/table">
            <a:tbl>
              <a:tblPr/>
              <a:tblGrid>
                <a:gridCol w="1921320"/>
                <a:gridCol w="1659240"/>
                <a:gridCol w="1738800"/>
              </a:tblGrid>
              <a:tr h="46044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Field name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Data type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Attribute addition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3192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OBJECTID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Object ID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Autogenerated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3192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SHAPE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Geometry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Autogenerated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3192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SHAPE Length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Double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Autogenerated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97848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DATE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Text (Length=10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OR Length=20)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User-created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3192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UNCERTAINTY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ru-RU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User-created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460440"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SHORELINE_TYPE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ru-RU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63360" rIns="63360" tIns="46800" bIns="46800" anchor="t">
                      <a:noAutofit/>
                    </a:bodyPr>
                    <a:p>
                      <a:pPr algn="ctr">
                        <a:lnSpc>
                          <a:spcPct val="74000"/>
                        </a:lnSpc>
                        <a:spcBef>
                          <a:spcPts val="1250"/>
                        </a:spcBef>
                        <a:spcAft>
                          <a:spcPts val="51"/>
                        </a:spcAft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  <a:tab algn="l" pos="10333080"/>
                          <a:tab algn="l" pos="1078236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User-created</a:t>
                      </a:r>
                      <a:endParaRPr b="0" lang="ru-RU" sz="1200" spc="-1" strike="noStrike">
                        <a:solidFill>
                          <a:srgbClr val="000000"/>
                        </a:solidFill>
                        <a:latin typeface="Corbel"/>
                      </a:endParaRPr>
                    </a:p>
                  </a:txBody>
                  <a:tcPr anchor="t" marL="63360" marR="63360">
                    <a:lnL w="720">
                      <a:solidFill>
                        <a:srgbClr val="000000"/>
                      </a:solidFill>
                      <a:prstDash val="solid"/>
                    </a:lnL>
                    <a:lnR w="720">
                      <a:solidFill>
                        <a:srgbClr val="000000"/>
                      </a:solidFill>
                      <a:prstDash val="solid"/>
                    </a:lnR>
                    <a:lnT w="720">
                      <a:solidFill>
                        <a:srgbClr val="000000"/>
                      </a:solidFill>
                      <a:prstDash val="solid"/>
                    </a:lnT>
                    <a:lnB w="72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1" name=""/>
          <p:cNvSpPr/>
          <p:nvPr/>
        </p:nvSpPr>
        <p:spPr>
          <a:xfrm>
            <a:off x="6203880" y="2270160"/>
            <a:ext cx="1219212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2" name=""/>
          <p:cNvSpPr/>
          <p:nvPr/>
        </p:nvSpPr>
        <p:spPr>
          <a:xfrm>
            <a:off x="334800" y="320760"/>
            <a:ext cx="5245200" cy="171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just"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rebuchet MS"/>
              </a:rPr>
              <a:t>Проектирование</a:t>
            </a:r>
            <a:endParaRPr b="0" lang="ru-RU" sz="2000" spc="-1" strike="noStrike">
              <a:solidFill>
                <a:srgbClr val="000000"/>
              </a:solidFill>
              <a:latin typeface="Corbel"/>
            </a:endParaRPr>
          </a:p>
          <a:p>
            <a:pPr algn="just">
              <a:lnSpc>
                <a:spcPct val="100000"/>
              </a:lnSpc>
              <a:spcBef>
                <a:spcPts val="1250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rebuchet MS"/>
              </a:rPr>
              <a:t>1. Создание  базы данных береговой линии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 algn="just">
              <a:lnSpc>
                <a:spcPct val="100000"/>
              </a:lnSpc>
              <a:spcBef>
                <a:spcPts val="1250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2. </a:t>
            </a:r>
            <a:r>
              <a:rPr b="0" lang="ru-RU" sz="1800" spc="-1" strike="noStrike">
                <a:solidFill>
                  <a:srgbClr val="000000"/>
                </a:solidFill>
                <a:latin typeface="Trebuchet MS"/>
              </a:rPr>
              <a:t>Создание шейп-файла береговой линии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  <a:p>
            <a:pPr algn="just">
              <a:lnSpc>
                <a:spcPct val="100000"/>
              </a:lnSpc>
              <a:spcBef>
                <a:spcPts val="1250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3. Прогнозирование при помощи DSAS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3" name=""/>
          <p:cNvSpPr/>
          <p:nvPr/>
        </p:nvSpPr>
        <p:spPr>
          <a:xfrm>
            <a:off x="5610240" y="4859280"/>
            <a:ext cx="627048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434520"/>
                <a:tab algn="l" pos="9883800"/>
                <a:tab algn="l" pos="10333080"/>
                <a:tab algn="l" pos="1078236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Trebuchet MS"/>
              </a:rPr>
              <a:t>Шейп-файл должен находиться в метрической системе координат, проекция WGS 1984 UTM 48 N.</a:t>
            </a:r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"/>
          <p:cNvSpPr/>
          <p:nvPr/>
        </p:nvSpPr>
        <p:spPr>
          <a:xfrm>
            <a:off x="1619280" y="312840"/>
            <a:ext cx="9180360" cy="77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85000"/>
              </a:lnSpc>
              <a:spcBef>
                <a:spcPts val="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1" lang="ru-RU" sz="32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Технология прогнозирования</a:t>
            </a:r>
            <a:endParaRPr b="0" lang="ru-RU" sz="32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5" name=""/>
          <p:cNvSpPr/>
          <p:nvPr/>
        </p:nvSpPr>
        <p:spPr>
          <a:xfrm>
            <a:off x="6203880" y="2270160"/>
            <a:ext cx="1219212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224000" y="1000080"/>
            <a:ext cx="10439280" cy="59659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6b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"/>
          <p:cNvSpPr/>
          <p:nvPr/>
        </p:nvSpPr>
        <p:spPr>
          <a:xfrm>
            <a:off x="2340000" y="363600"/>
            <a:ext cx="6135840" cy="13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451"/>
              </a:spcBef>
              <a:spcAft>
                <a:spcPts val="5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  <a:tab algn="l" pos="10333080"/>
                <a:tab algn="l" pos="10782360"/>
              </a:tabLst>
            </a:pPr>
            <a:r>
              <a:rPr b="0" lang="ru-RU" sz="3600" spc="-1" strike="noStrike">
                <a:solidFill>
                  <a:srgbClr val="ffffff"/>
                </a:solidFill>
                <a:latin typeface="Corbel"/>
              </a:rPr>
              <a:t>Технология </a:t>
            </a:r>
            <a:r>
              <a:rPr b="0" lang="en-GB" sz="3600" spc="-1" strike="noStrike">
                <a:solidFill>
                  <a:srgbClr val="ffffff"/>
                </a:solidFill>
                <a:latin typeface="Corbel"/>
              </a:rPr>
              <a:t>Segment Anything</a:t>
            </a:r>
            <a:endParaRPr b="0" lang="ru-RU" sz="36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79280" y="363600"/>
            <a:ext cx="2017800" cy="344484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900000" y="1317600"/>
            <a:ext cx="2291040" cy="480204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3419640" y="1295280"/>
            <a:ext cx="2290680" cy="482436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rcRect l="15463" t="0" r="28329" b="0"/>
          <a:stretch/>
        </p:blipFill>
        <p:spPr>
          <a:xfrm>
            <a:off x="5821200" y="1751040"/>
            <a:ext cx="4002120" cy="444492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5"/>
          <a:srcRect l="30553" t="1402" r="9135" b="1092"/>
          <a:stretch/>
        </p:blipFill>
        <p:spPr>
          <a:xfrm>
            <a:off x="8129520" y="1152360"/>
            <a:ext cx="3749760" cy="4430880"/>
          </a:xfrm>
          <a:prstGeom prst="rect">
            <a:avLst/>
          </a:prstGeom>
          <a:ln w="0">
            <a:noFill/>
          </a:ln>
        </p:spPr>
      </p:pic>
    </p:spTree>
  </p:cSld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</TotalTime>
  <Application>LibreOffice/24.2.6.2$Linux_X86_64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2022-02-09T15:21:03Z</dcterms:created>
  <dc:creator/>
  <dc:description/>
  <dc:language>ru-RU</dc:language>
  <cp:lastModifiedBy/>
  <cp:lastPrinted>2024-06-02T10:51:20Z</cp:lastPrinted>
  <dcterms:modified xsi:type="dcterms:W3CDTF">2024-06-02T17:42:06Z</dcterms:modified>
  <cp:revision>17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0x01010079F111ED35F8CC479449609E8A0923A6_x0000__x0000__x0000_</vt:lpwstr>
  </property>
  <property fmtid="{D5CDD505-2E9C-101B-9397-08002B2CF9AE}" pid="3" name="MediaServiceKeyPoints">
    <vt:lpwstr>_x0000__x0000__x0000_</vt:lpwstr>
  </property>
</Properties>
</file>